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7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Ittel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828800" cy="6433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399" y="2413337"/>
            <a:ext cx="7315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rPr dirty="0">
                <a:ln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Grupo </a:t>
            </a:r>
            <a:r>
              <a:rPr dirty="0" err="1">
                <a:ln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iTTel</a:t>
            </a:r>
            <a:endParaRPr dirty="0">
              <a:ln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3825" y="3657600"/>
            <a:ext cx="70363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rPr dirty="0">
                <a:ln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54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</a:rPr>
              <a:t>Information Technology &amp; Telecommunications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3657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38BDF8"/>
                </a:solidFill>
              </a:defRPr>
            </a:pPr>
            <a:r>
              <a:t>ADIFSE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Proyecto ADIFSE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3657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6B7280"/>
                </a:solidFill>
              </a:defRPr>
            </a:pPr>
            <a:r>
              <a:t>Relevamiento de infraestructura en trazados ferroviarios.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6888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300">
                <a:solidFill>
                  <a:srgbClr val="111827"/>
                </a:solidFill>
              </a:defRPr>
            </a:pPr>
            <a:r>
              <a:t>• Primera etapa de relevamiento de infraestructura</a:t>
            </a:r>
            <a:br/>
            <a:r>
              <a:t>• Líneas: Mitre, San Martín, Sarmiento, Belgrano Sur, Gral. Roca y Tren de la Costa</a:t>
            </a:r>
            <a:br/>
            <a:r>
              <a:t>• Base para planificar desarrollo sustentable de redes</a:t>
            </a:r>
            <a:br/>
            <a:r>
              <a:t>• Optimización de operación e infraestructura TELCO</a:t>
            </a:r>
          </a:p>
        </p:txBody>
      </p:sp>
      <p:pic>
        <p:nvPicPr>
          <p:cNvPr id="6" name="Picture 5" descr="adifse_porta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415909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3657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38BDF8"/>
                </a:solidFill>
              </a:defRPr>
            </a:pPr>
            <a:r>
              <a:t>VITTAL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Videovigilancia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3657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6B7280"/>
                </a:solidFill>
              </a:defRPr>
            </a:pPr>
            <a:r>
              <a:t>Sistema complejo de videovigilancia IP con grabación y acceso centralizado.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6888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300">
                <a:solidFill>
                  <a:srgbClr val="111827"/>
                </a:solidFill>
              </a:defRPr>
            </a:pPr>
            <a:r>
              <a:t>• Plataforma de Video Vigilancia offline y online</a:t>
            </a:r>
            <a:br/>
            <a:r>
              <a:t>• Accesible desde cualquier dispositivo con Internet</a:t>
            </a:r>
            <a:br/>
            <a:r>
              <a:t>• Visualización y grabación centralizada</a:t>
            </a:r>
            <a:br/>
            <a:r>
              <a:t>• Control remoto de cámaras</a:t>
            </a:r>
            <a:br/>
            <a:r>
              <a:t>• Soporte 4K, visión nocturna, detección por movimiento</a:t>
            </a:r>
          </a:p>
        </p:txBody>
      </p:sp>
      <p:pic>
        <p:nvPicPr>
          <p:cNvPr id="6" name="Picture 5" descr="viT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656617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3657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38BDF8"/>
                </a:solidFill>
              </a:defRPr>
            </a:pPr>
            <a:r>
              <a:t>CARREFOUR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Infraestructura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3657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6B7280"/>
                </a:solidFill>
              </a:defRPr>
            </a:pPr>
            <a:r>
              <a:t>Infraestructura tecnológica integral con conectividad y monitoreo 24/7.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6888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300">
                <a:solidFill>
                  <a:srgbClr val="111827"/>
                </a:solidFill>
              </a:defRPr>
            </a:pPr>
            <a:r>
              <a:t>• Solución integral para auto-servicio de comedor</a:t>
            </a:r>
            <a:br/>
            <a:r>
              <a:t>• Validación por huella digital o tarjeta de proximidad</a:t>
            </a:r>
            <a:br/>
            <a:r>
              <a:t>• Múltiples menús con control automático</a:t>
            </a:r>
            <a:br/>
            <a:r>
              <a:t>• Registro de transacciones con reportes Excel</a:t>
            </a:r>
            <a:br/>
            <a:r>
              <a:t>• Auditoría centralizada y escalable</a:t>
            </a:r>
          </a:p>
        </p:txBody>
      </p:sp>
      <p:pic>
        <p:nvPicPr>
          <p:cNvPr id="6" name="Picture 5" descr="carrefou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591425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73152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111827"/>
                </a:solidFill>
              </a:defRPr>
            </a:pPr>
            <a:r>
              <a:t>Contactanos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2011680"/>
            <a:ext cx="7315200" cy="137160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74320" tIns="182880" rtlCol="0" anchor="ctr"/>
          <a:lstStyle/>
          <a:p>
            <a:pPr algn="ctr">
              <a:defRPr sz="2200" b="1">
                <a:solidFill>
                  <a:srgbClr val="111827"/>
                </a:solidFill>
              </a:defRPr>
            </a:pPr>
            <a:r>
              <a:t>📞 Teléfonos</a:t>
            </a:r>
          </a:p>
          <a:p>
            <a:pPr>
              <a:spcBef>
                <a:spcPts val="800"/>
              </a:spcBef>
              <a:defRPr sz="1600">
                <a:solidFill>
                  <a:srgbClr val="6B7280"/>
                </a:solidFill>
              </a:defRPr>
            </a:pPr>
            <a:r>
              <a:t>011-5272-9000</a:t>
            </a:r>
            <a:br/>
            <a:r>
              <a:t>0810-345-ITTEL (4883)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566160"/>
            <a:ext cx="7315200" cy="137160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74320" tIns="182880" rtlCol="0" anchor="ctr"/>
          <a:lstStyle/>
          <a:p>
            <a:pPr algn="ctr">
              <a:defRPr sz="2200" b="1">
                <a:solidFill>
                  <a:srgbClr val="111827"/>
                </a:solidFill>
              </a:defRPr>
            </a:pPr>
            <a:r>
              <a:t>📧 Emails</a:t>
            </a:r>
          </a:p>
          <a:p>
            <a:pPr>
              <a:spcBef>
                <a:spcPts val="800"/>
              </a:spcBef>
              <a:defRPr sz="1600">
                <a:solidFill>
                  <a:srgbClr val="6B7280"/>
                </a:solidFill>
              </a:defRPr>
            </a:pPr>
            <a:r>
              <a:t>administracion@it-tel.com.ar</a:t>
            </a:r>
            <a:br/>
            <a:r>
              <a:t>soporte@it-tel.com.ar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5120640"/>
            <a:ext cx="7315200" cy="137160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74320" tIns="182880" rtlCol="0" anchor="ctr"/>
          <a:lstStyle/>
          <a:p>
            <a:pPr algn="ctr">
              <a:defRPr sz="2200" b="1">
                <a:solidFill>
                  <a:srgbClr val="111827"/>
                </a:solidFill>
              </a:defRPr>
            </a:pPr>
            <a:r>
              <a:t>💼 LinkedIn</a:t>
            </a:r>
          </a:p>
          <a:p>
            <a:pPr>
              <a:spcBef>
                <a:spcPts val="800"/>
              </a:spcBef>
              <a:defRPr sz="1600">
                <a:solidFill>
                  <a:srgbClr val="6B7280"/>
                </a:solidFill>
              </a:defRPr>
            </a:pPr>
            <a:r>
              <a:t>/company/grupo-ittel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7315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38BDF8"/>
                </a:solidFill>
              </a:defRPr>
            </a:pPr>
            <a:r>
              <a:t>GRUPO ITTEL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18872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400" b="1">
                <a:solidFill>
                  <a:srgbClr val="111827"/>
                </a:solidFill>
              </a:defRPr>
            </a:pPr>
            <a:r>
              <a:t>Conectando el futuro, hoy.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6B7280"/>
                </a:solidFill>
              </a:defRPr>
            </a:pPr>
            <a:r>
              <a:t>Somos una Empresa con vasta experiencia en el mercado de las telecomunicaciones, que reconoce el impacto y el Valor Agregado que la innovación tecnológica genera en las organizaciones y comunidades.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57200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111827"/>
                </a:solidFill>
              </a:defRPr>
            </a:pPr>
            <a:r>
              <a:t>Nuestra Esencia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371600"/>
            <a:ext cx="7315200" cy="146304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74320" tIns="182880" rIns="274320" rtlCol="0" anchor="ctr"/>
          <a:lstStyle/>
          <a:p>
            <a:pPr algn="ctr">
              <a:defRPr sz="2000" b="1">
                <a:solidFill>
                  <a:srgbClr val="111827"/>
                </a:solidFill>
              </a:defRPr>
            </a:pPr>
            <a:r>
              <a:t>🚀 Nuestra Misión</a:t>
            </a:r>
          </a:p>
          <a:p>
            <a:pPr>
              <a:lnSpc>
                <a:spcPct val="130000"/>
              </a:lnSpc>
              <a:spcBef>
                <a:spcPts val="800"/>
              </a:spcBef>
              <a:defRPr sz="1400">
                <a:solidFill>
                  <a:srgbClr val="6B7280"/>
                </a:solidFill>
              </a:defRPr>
            </a:pPr>
            <a:r>
              <a:t>Brindar soluciones integrales en tecnología y telecomunicaciones, adaptadas a las necesidades de cada cliente, garantizando calidad, eficiencia y un servicio de postventa excepcional.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063240"/>
            <a:ext cx="7315200" cy="146304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74320" tIns="182880" rIns="274320" rtlCol="0" anchor="ctr"/>
          <a:lstStyle/>
          <a:p>
            <a:pPr algn="ctr">
              <a:defRPr sz="2000" b="1">
                <a:solidFill>
                  <a:srgbClr val="111827"/>
                </a:solidFill>
              </a:defRPr>
            </a:pPr>
            <a:r>
              <a:t>👁 Nuestra Visión</a:t>
            </a:r>
          </a:p>
          <a:p>
            <a:pPr>
              <a:lnSpc>
                <a:spcPct val="130000"/>
              </a:lnSpc>
              <a:spcBef>
                <a:spcPts val="800"/>
              </a:spcBef>
              <a:defRPr sz="1400">
                <a:solidFill>
                  <a:srgbClr val="6B7280"/>
                </a:solidFill>
              </a:defRPr>
            </a:pPr>
            <a:r>
              <a:t>Ser la empresa de tecnología y telecomunicaciones líder en la región, reconocida por nuestra innovación, confiabilidad y el compromiso con el éxito de nuestros clientes.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4754880"/>
            <a:ext cx="7315200" cy="1463040"/>
          </a:xfrm>
          <a:prstGeom prst="rect">
            <a:avLst/>
          </a:prstGeom>
          <a:solidFill>
            <a:srgbClr val="FFFFFF"/>
          </a:solidFill>
          <a:ln>
            <a:solidFill>
              <a:srgbClr val="E5E7E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74320" tIns="182880" rIns="274320" rtlCol="0" anchor="ctr"/>
          <a:lstStyle/>
          <a:p>
            <a:pPr algn="ctr">
              <a:defRPr sz="2000" b="1">
                <a:solidFill>
                  <a:srgbClr val="111827"/>
                </a:solidFill>
              </a:defRPr>
            </a:pPr>
            <a:r>
              <a:t>💎 Nuestros Valores</a:t>
            </a:r>
          </a:p>
          <a:p>
            <a:pPr>
              <a:lnSpc>
                <a:spcPct val="130000"/>
              </a:lnSpc>
              <a:spcBef>
                <a:spcPts val="800"/>
              </a:spcBef>
              <a:defRPr sz="1400">
                <a:solidFill>
                  <a:srgbClr val="6B7280"/>
                </a:solidFill>
              </a:defRPr>
            </a:pPr>
            <a:r>
              <a:t>Compromiso, Calidad, Innovación, Confianza y Orientación al cliente. Estos pilares guían cada uno de nuestros proyectos y relaciones comerciales.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57200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111827"/>
                </a:solidFill>
              </a:defRPr>
            </a:pPr>
            <a:r>
              <a:t>IT &amp; Telco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09728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B7280"/>
                </a:solidFill>
              </a:defRPr>
            </a:pPr>
            <a:r>
              <a:t>Nuestra experiencia y desarrollos nos permiten ofrecer un servicio diferencial en el mercado.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1828800"/>
            <a:ext cx="7315200" cy="2286000"/>
          </a:xfrm>
          <a:prstGeom prst="rect">
            <a:avLst/>
          </a:prstGeom>
          <a:solidFill>
            <a:srgbClr val="F0F9FF"/>
          </a:solidFill>
          <a:ln w="25400">
            <a:solidFill>
              <a:srgbClr val="38BD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5760" tIns="274320" rIns="365760" rtlCol="0" anchor="ctr"/>
          <a:lstStyle/>
          <a:p>
            <a:pPr algn="ctr">
              <a:defRPr sz="2800" b="1">
                <a:solidFill>
                  <a:srgbClr val="111827"/>
                </a:solidFill>
              </a:defRPr>
            </a:pPr>
            <a:r>
              <a:t>🌐 Pioneros en Redes Neutrales</a:t>
            </a:r>
          </a:p>
          <a:p>
            <a:pPr>
              <a:lnSpc>
                <a:spcPct val="140000"/>
              </a:lnSpc>
              <a:spcBef>
                <a:spcPts val="1200"/>
              </a:spcBef>
              <a:defRPr sz="1600">
                <a:solidFill>
                  <a:srgbClr val="6B7280"/>
                </a:solidFill>
              </a:defRPr>
            </a:pPr>
            <a:r>
              <a:t>Fuimos los primeros en Argentina en implementar lo que hoy se conoce como 'Redes Neutrales' o 'Compartición de Infraestructura Telco'. Llevamos más de 10 años perfeccionando nuestros desarrollos en las más variadas jurisdicciones.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389120"/>
            <a:ext cx="1645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300" b="1">
                <a:solidFill>
                  <a:srgbClr val="38BDF8"/>
                </a:solidFill>
              </a:defRPr>
            </a:pPr>
            <a:r>
              <a:t>✓ Convergencia Total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88920" y="4389120"/>
            <a:ext cx="1645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300" b="1">
                <a:solidFill>
                  <a:srgbClr val="38BDF8"/>
                </a:solidFill>
              </a:defRPr>
            </a:pPr>
            <a:r>
              <a:t>✓ Sinergia Operativa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3440" y="4389120"/>
            <a:ext cx="1645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300" b="1">
                <a:solidFill>
                  <a:srgbClr val="38BDF8"/>
                </a:solidFill>
              </a:defRPr>
            </a:pPr>
            <a:r>
              <a:t>✓ SLA Premium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959" y="4389120"/>
            <a:ext cx="16459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300" b="1">
                <a:solidFill>
                  <a:srgbClr val="38BDF8"/>
                </a:solidFill>
              </a:defRPr>
            </a:pPr>
            <a:r>
              <a:t>✓ Implementación Sustentable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14400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Números que nos respaldan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" y="2743200"/>
            <a:ext cx="2103120" cy="18288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10+</a:t>
            </a:r>
          </a:p>
          <a:p>
            <a:pPr algn="ctr">
              <a:spcBef>
                <a:spcPts val="1200"/>
              </a:spcBef>
              <a:defRPr sz="1600">
                <a:solidFill>
                  <a:srgbClr val="FFFFFF"/>
                </a:solidFill>
              </a:defRPr>
            </a:pPr>
            <a:r>
              <a:t>Años de</a:t>
            </a:r>
            <a:br/>
            <a:r>
              <a:t>experiencia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66160" y="2743200"/>
            <a:ext cx="2103120" cy="18288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340+</a:t>
            </a:r>
          </a:p>
          <a:p>
            <a:pPr algn="ctr">
              <a:spcBef>
                <a:spcPts val="1200"/>
              </a:spcBef>
              <a:defRPr sz="1600">
                <a:solidFill>
                  <a:srgbClr val="FFFFFF"/>
                </a:solidFill>
              </a:defRPr>
            </a:pPr>
            <a:r>
              <a:t>Proyectos</a:t>
            </a:r>
            <a:br/>
            <a:r>
              <a:t>de éxito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5040" y="2743200"/>
            <a:ext cx="2103120" cy="18288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99.99%</a:t>
            </a:r>
          </a:p>
          <a:p>
            <a:pPr algn="ctr">
              <a:spcBef>
                <a:spcPts val="1200"/>
              </a:spcBef>
              <a:defRPr sz="1600">
                <a:solidFill>
                  <a:srgbClr val="FFFFFF"/>
                </a:solidFill>
              </a:defRPr>
            </a:pPr>
            <a:r>
              <a:t>de SLA</a:t>
            </a:r>
            <a:br/>
            <a:r>
              <a:t>garantizado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3657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38BDF8"/>
                </a:solidFill>
              </a:defRPr>
            </a:pPr>
            <a:r>
              <a:t>AUSA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Acuerdo iTTel – AUSA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3657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6B7280"/>
                </a:solidFill>
              </a:defRPr>
            </a:pPr>
            <a:r>
              <a:t>Gestión integral de infraestructura TELCO de alto desempeño en CABA.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6888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300">
                <a:solidFill>
                  <a:srgbClr val="111827"/>
                </a:solidFill>
              </a:defRPr>
            </a:pPr>
            <a:r>
              <a:t>• Gestión de más de 1.000 km de hilos arrendados</a:t>
            </a:r>
            <a:br/>
            <a:r>
              <a:t>• 100+ estructuras de antenas distribuidas</a:t>
            </a:r>
            <a:br/>
            <a:r>
              <a:t>• SLA &gt; 99,9% con atención 24×7×365</a:t>
            </a:r>
            <a:br/>
            <a:r>
              <a:t>• Diseño, implementación y operación bajo estándares de alta disponibilidad</a:t>
            </a:r>
          </a:p>
        </p:txBody>
      </p:sp>
      <p:pic>
        <p:nvPicPr>
          <p:cNvPr id="6" name="Picture 5" descr="AUSA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713653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3657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38BDF8"/>
                </a:solidFill>
              </a:defRPr>
            </a:pPr>
            <a:r>
              <a:t>AUBASA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Acuerdo iTTel – AUBASA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3657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6B7280"/>
                </a:solidFill>
              </a:defRPr>
            </a:pPr>
            <a:r>
              <a:t>Red de fibra óptica redundante y backbone estratégico CABA - La Plata.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6888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300">
                <a:solidFill>
                  <a:srgbClr val="111827"/>
                </a:solidFill>
              </a:defRPr>
            </a:pPr>
            <a:r>
              <a:t>• Red de fibra óptica con topología redundante</a:t>
            </a:r>
            <a:br/>
            <a:r>
              <a:t>• Backbone estratégico entre CABA y La Plata</a:t>
            </a:r>
            <a:br/>
            <a:r>
              <a:t>• Fibra Oscura entre CABASE y NAP La Plata</a:t>
            </a:r>
            <a:br/>
            <a:r>
              <a:t>• SLA contractual &gt; 99,99%</a:t>
            </a:r>
            <a:br/>
            <a:r>
              <a:t>• Cuadrilla in situ con tiempo de respuesta inmediato</a:t>
            </a:r>
          </a:p>
        </p:txBody>
      </p:sp>
      <p:pic>
        <p:nvPicPr>
          <p:cNvPr id="6" name="Picture 5" descr="AUBASA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691627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3657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38BDF8"/>
                </a:solidFill>
              </a:defRPr>
            </a:pPr>
            <a:r>
              <a:t>USITTEL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Red FTTH en Tandil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3657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6B7280"/>
                </a:solidFill>
              </a:defRPr>
            </a:pPr>
            <a:r>
              <a:t>Despliegue de red FTTH para Internet y TV en alianza con La Usina de Tandil.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6888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300">
                <a:solidFill>
                  <a:srgbClr val="111827"/>
                </a:solidFill>
              </a:defRPr>
            </a:pPr>
            <a:r>
              <a:t>• Arquitectura GPON para Internet y TV digital</a:t>
            </a:r>
            <a:br/>
            <a:r>
              <a:t>• Cobertura urbana y periurbana</a:t>
            </a:r>
            <a:br/>
            <a:r>
              <a:t>• SLA premium orientado al usuario final</a:t>
            </a:r>
            <a:br/>
            <a:r>
              <a:t>• Operación centralizada con monitoreo proactivo</a:t>
            </a:r>
            <a:br/>
            <a:r>
              <a:t>• Web: usittel.com.ar</a:t>
            </a:r>
          </a:p>
        </p:txBody>
      </p:sp>
      <p:pic>
        <p:nvPicPr>
          <p:cNvPr id="6" name="Picture 5" descr="usittel_intern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3657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38BDF8"/>
                </a:solidFill>
              </a:defRPr>
            </a:pPr>
            <a:r>
              <a:t>LARANET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111827"/>
                </a:solidFill>
              </a:defRPr>
            </a:pPr>
            <a:r>
              <a:t>Red FTTH en La Matanza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45920"/>
            <a:ext cx="3657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6B7280"/>
                </a:solidFill>
              </a:defRPr>
            </a:pPr>
            <a:r>
              <a:t>Diseño e implementación de red óptica pasiva con alta capacidad de crecimiento.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68880"/>
            <a:ext cx="3657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300">
                <a:solidFill>
                  <a:srgbClr val="111827"/>
                </a:solidFill>
              </a:defRPr>
            </a:pPr>
            <a:r>
              <a:t>• Red óptica pasiva FTTH en La Matanza</a:t>
            </a:r>
            <a:br/>
            <a:r>
              <a:t>• Arquitectura escalable con backbone redundante</a:t>
            </a:r>
            <a:br/>
            <a:r>
              <a:t>• Operación 24/7 desde NOC</a:t>
            </a:r>
            <a:br/>
            <a:r>
              <a:t>• Implementación por etapas</a:t>
            </a:r>
            <a:br/>
            <a:r>
              <a:t>• Web: laranet.com.ar</a:t>
            </a:r>
          </a:p>
        </p:txBody>
      </p:sp>
      <p:pic>
        <p:nvPicPr>
          <p:cNvPr id="6" name="Picture 5" descr="laranet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3389414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648</Words>
  <Application>Microsoft Office PowerPoint</Application>
  <PresentationFormat>Presentación en pantalla (4:3)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Agustin Scutari</cp:lastModifiedBy>
  <cp:revision>2</cp:revision>
  <dcterms:created xsi:type="dcterms:W3CDTF">2013-01-27T09:14:16Z</dcterms:created>
  <dcterms:modified xsi:type="dcterms:W3CDTF">2025-10-08T16:39:05Z</dcterms:modified>
  <cp:category/>
</cp:coreProperties>
</file>